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32" r:id="rId2"/>
  </p:sldMasterIdLst>
  <p:notesMasterIdLst>
    <p:notesMasterId r:id="rId25"/>
  </p:notesMasterIdLst>
  <p:handoutMasterIdLst>
    <p:handoutMasterId r:id="rId26"/>
  </p:handoutMasterIdLst>
  <p:sldIdLst>
    <p:sldId id="256" r:id="rId3"/>
    <p:sldId id="305" r:id="rId4"/>
    <p:sldId id="304" r:id="rId5"/>
    <p:sldId id="273" r:id="rId6"/>
    <p:sldId id="270" r:id="rId7"/>
    <p:sldId id="291" r:id="rId8"/>
    <p:sldId id="306" r:id="rId9"/>
    <p:sldId id="308" r:id="rId10"/>
    <p:sldId id="279" r:id="rId11"/>
    <p:sldId id="309" r:id="rId12"/>
    <p:sldId id="310" r:id="rId13"/>
    <p:sldId id="315" r:id="rId14"/>
    <p:sldId id="314" r:id="rId15"/>
    <p:sldId id="317" r:id="rId16"/>
    <p:sldId id="311" r:id="rId17"/>
    <p:sldId id="319" r:id="rId18"/>
    <p:sldId id="257" r:id="rId19"/>
    <p:sldId id="258" r:id="rId20"/>
    <p:sldId id="259" r:id="rId21"/>
    <p:sldId id="260" r:id="rId22"/>
    <p:sldId id="264" r:id="rId23"/>
    <p:sldId id="26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47F575-AC0A-4B76-AEC1-FD2C9DF6766F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2DCB24-5AB8-4DD7-A6CF-DEAC76877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EC6399-C3A5-46AF-803D-B64C76466202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E852D8-E2B8-448C-8794-9E60010AB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74910D9-B429-4739-A8E0-1AE08D234843}" type="slidenum">
              <a:rPr lang="ru-RU" sz="1200">
                <a:latin typeface="+mn-lt"/>
                <a:cs typeface="+mn-cs"/>
              </a:rPr>
              <a:pPr algn="r">
                <a:defRPr/>
              </a:pPr>
              <a:t>2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3FAA2-4055-4775-8BC5-308FA568CC9B}" type="datetime1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3CFD8-84A4-43C7-99D3-E5B08E864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AF25B-E8A8-408F-BF66-5F5041CBABA7}" type="datetime1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6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00771-9E37-4FDA-804C-8E0F2FB27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623EA-C47C-4859-8376-0D08B644A77F}" type="datetime1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6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F74BE-DCCF-49B9-8676-F9C55B848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2391F-0E2A-45DB-9334-DDE59AE03A42}" type="datetime1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6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4C7B-575C-4FD9-B191-1AFC315B4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8332A-DA6C-40D4-8460-B93FDDFC5ADF}" type="datetime1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0FE93-5073-4AEA-A154-3835BAC2F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4A4D1-FC33-49CE-87D1-0A8F0B111D18}" type="datetime1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8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9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FCC15-2C6C-4F04-A36C-C123DF817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31765-447D-4B8E-B3E8-9C24BBCF70F7}" type="datetime1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4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8EDB1-63DD-41B8-BE7F-4ED4F4DC5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A5A9-7996-42FD-9AD3-83F5D060D22A}" type="datetime1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3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E0496-559C-45A2-8590-0302A53AD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0C571-788B-497C-B0D4-2749ADD3A25A}" type="datetime1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1000E-957B-4FB7-AB2B-1941F75FC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0C475-CF02-4518-A530-C35244016AB3}" type="datetime1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E8DDE-BDCD-466B-AEAC-B4532A8F9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D8B13-CDCF-4387-8E4C-50B55D5F0522}" type="datetime1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6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C4509-0120-477D-A753-CD5650235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FA7F3-46A0-45A0-B18A-38EF6CA912F8}" type="datetime1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B905A-E320-404E-BBB9-7B7178A97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2171700" cy="5622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62700" cy="5622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C6E34-4D38-4277-89C4-53CE31723124}" type="datetime1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6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D8322-6A6A-4241-A94B-B6CEA57EC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DF105-EB0C-4AB5-8F4C-74B004188720}" type="datetime1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9BC12-1BFE-4E14-A488-0E5A7F0D4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09F80-633A-4A0A-994C-6793A1A296C6}" type="datetime1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EF9C5-A5B8-494D-B580-F58532043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3CBD8-5A8C-49D3-B08D-35B2916C0EF8}" type="datetime1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84804-3989-46FA-86CD-CFD68B416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B3697-A50F-4BF2-A844-5AFC2D939E16}" type="datetime1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BE686-9B29-4485-9859-294D5165B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196C3-C087-4A7E-BB53-519CC29858CF}" type="datetime1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4DB11-2435-4B1E-AB16-60CF1C841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8B50D-43F0-4CC0-BA59-83FF24656C6B}" type="datetime1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A0F53-93DB-4D88-898A-B40B89361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9471-EBA0-411D-A033-3139FC9677F1}" type="datetime1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967D3-063B-4FF2-A6AC-46BB3E654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D8D22E-BEB3-43AE-AEE8-E346F58672BD}" type="datetime1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9ABE69-0E28-4E43-AAF2-CF935748A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41" r:id="rId3"/>
    <p:sldLayoutId id="2147483755" r:id="rId4"/>
    <p:sldLayoutId id="2147483740" r:id="rId5"/>
    <p:sldLayoutId id="2147483756" r:id="rId6"/>
    <p:sldLayoutId id="2147483757" r:id="rId7"/>
    <p:sldLayoutId id="2147483758" r:id="rId8"/>
    <p:sldLayoutId id="2147483739" r:id="rId9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26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70" name="Заголовок 9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" name="Дата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2F6246-7420-4736-8BDE-4CEB2B70B4DE}" type="datetime1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16" name="Номер слайда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A637E4-84BF-4DF3-A09A-4D8863EA1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1" r:id="rId2"/>
    <p:sldLayoutId id="2147483750" r:id="rId3"/>
    <p:sldLayoutId id="2147483749" r:id="rId4"/>
    <p:sldLayoutId id="2147483748" r:id="rId5"/>
    <p:sldLayoutId id="2147483747" r:id="rId6"/>
    <p:sldLayoutId id="2147483746" r:id="rId7"/>
    <p:sldLayoutId id="2147483745" r:id="rId8"/>
    <p:sldLayoutId id="2147483744" r:id="rId9"/>
    <p:sldLayoutId id="2147483743" r:id="rId10"/>
    <p:sldLayoutId id="214748374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755650" y="2420938"/>
            <a:ext cx="75612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i="1">
                <a:solidFill>
                  <a:srgbClr val="006600"/>
                </a:solidFill>
                <a:latin typeface="Arial Unicode MS" pitchFamily="34" charset="-128"/>
              </a:rPr>
              <a:t>Здоровые дети в - здоровой семье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0"/>
            <a:ext cx="763284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Словарь семейных отношений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4213" y="5732463"/>
            <a:ext cx="2303462" cy="7207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</a:rPr>
              <a:t>ЛЮБОВЬ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59113" y="5732463"/>
            <a:ext cx="2376487" cy="7207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</a:rPr>
              <a:t>Верность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84438" y="2492375"/>
            <a:ext cx="3600450" cy="5762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</a:rPr>
              <a:t>Сопереживание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3644900"/>
            <a:ext cx="3744913" cy="647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</a:rPr>
              <a:t>Умение слушать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8263" y="5013325"/>
            <a:ext cx="2808287" cy="7191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</a:rPr>
              <a:t>Компромисс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35375" y="4292600"/>
            <a:ext cx="4537075" cy="7207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</a:rPr>
              <a:t>Приспособляемость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6325" y="3068638"/>
            <a:ext cx="1584325" cy="5762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</a:rPr>
              <a:t>Юмор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27313" y="5013325"/>
            <a:ext cx="2449512" cy="7191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</a:rPr>
              <a:t>Равенство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5732463"/>
            <a:ext cx="2449513" cy="7207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</a:rPr>
              <a:t>Нежность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92500" y="3068638"/>
            <a:ext cx="2663825" cy="576262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</a:rPr>
              <a:t>Желание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5013325"/>
            <a:ext cx="2592388" cy="7191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</a:rPr>
              <a:t>Поддержка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750" y="4292600"/>
            <a:ext cx="2952750" cy="7207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</a:rPr>
              <a:t>Признание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3644900"/>
            <a:ext cx="3384550" cy="647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</a:rPr>
              <a:t>Толерантность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 rot="10800000" flipV="1">
            <a:off x="1116013" y="3141663"/>
            <a:ext cx="2303462" cy="5032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</a:rPr>
              <a:t>Доверие</a:t>
            </a: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539750" y="1412875"/>
            <a:ext cx="8208963" cy="1079500"/>
          </a:xfrm>
          <a:prstGeom prst="triangle">
            <a:avLst>
              <a:gd name="adj" fmla="val 4974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0"/>
            <a:ext cx="849694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Классификация семейных ценностей</a:t>
            </a: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0" y="1341438"/>
            <a:ext cx="8569325" cy="4032250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3200" b="1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>
              <a:defRPr/>
            </a:pPr>
            <a:r>
              <a:rPr lang="ru-RU" sz="3200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1) ценности супружества;</a:t>
            </a:r>
            <a:br>
              <a:rPr lang="ru-RU" sz="3200" b="1">
                <a:solidFill>
                  <a:srgbClr val="000099"/>
                </a:solidFill>
                <a:latin typeface="Calibri" pitchFamily="34" charset="0"/>
                <a:cs typeface="Arial" charset="0"/>
              </a:rPr>
            </a:br>
            <a:r>
              <a:rPr lang="ru-RU" sz="3200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2) ценности, связанные с демократизацией отношений в семье;</a:t>
            </a:r>
            <a:br>
              <a:rPr lang="ru-RU" sz="3200" b="1">
                <a:solidFill>
                  <a:srgbClr val="000099"/>
                </a:solidFill>
                <a:latin typeface="Calibri" pitchFamily="34" charset="0"/>
                <a:cs typeface="Arial" charset="0"/>
              </a:rPr>
            </a:br>
            <a:r>
              <a:rPr lang="ru-RU" sz="3200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3) ценности родительства, воспитания детей;</a:t>
            </a:r>
            <a:br>
              <a:rPr lang="ru-RU" sz="3200" b="1">
                <a:solidFill>
                  <a:srgbClr val="000099"/>
                </a:solidFill>
                <a:latin typeface="Calibri" pitchFamily="34" charset="0"/>
                <a:cs typeface="Arial" charset="0"/>
              </a:rPr>
            </a:br>
            <a:r>
              <a:rPr lang="ru-RU" sz="3200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4) ценности родственных связей;</a:t>
            </a:r>
            <a:br>
              <a:rPr lang="ru-RU" sz="3200" b="1">
                <a:solidFill>
                  <a:srgbClr val="000099"/>
                </a:solidFill>
                <a:latin typeface="Calibri" pitchFamily="34" charset="0"/>
                <a:cs typeface="Arial" charset="0"/>
              </a:rPr>
            </a:br>
            <a:r>
              <a:rPr lang="ru-RU" sz="3200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5) ценности, связанные с саморазвитием;</a:t>
            </a:r>
            <a:br>
              <a:rPr lang="ru-RU" sz="3200" b="1">
                <a:solidFill>
                  <a:srgbClr val="000099"/>
                </a:solidFill>
                <a:latin typeface="Calibri" pitchFamily="34" charset="0"/>
                <a:cs typeface="Arial" charset="0"/>
              </a:rPr>
            </a:br>
            <a:r>
              <a:rPr lang="ru-RU" sz="3200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6) ценности внесемейных коммуникаций;</a:t>
            </a:r>
          </a:p>
          <a:p>
            <a:pPr>
              <a:defRPr/>
            </a:pPr>
            <a:r>
              <a:rPr lang="ru-RU" sz="3200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7) ценности профессиональной занятости.</a:t>
            </a:r>
            <a:br>
              <a:rPr lang="ru-RU" sz="3200" b="1">
                <a:solidFill>
                  <a:srgbClr val="000099"/>
                </a:solidFill>
                <a:latin typeface="Calibri" pitchFamily="34" charset="0"/>
                <a:cs typeface="Arial" charset="0"/>
              </a:rPr>
            </a:br>
            <a:endParaRPr lang="ru-RU" sz="3200" b="1">
              <a:solidFill>
                <a:srgbClr val="000099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9" name="Рисунок 8" descr="1278696637_screenhunter_10-jul.-09-21.2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700213"/>
            <a:ext cx="4716462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97845_rodzinka_dom_slon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789363"/>
            <a:ext cx="4408488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3M_P-Y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613"/>
            <a:ext cx="45212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Рамка 11"/>
          <p:cNvSpPr/>
          <p:nvPr/>
        </p:nvSpPr>
        <p:spPr>
          <a:xfrm>
            <a:off x="0" y="836613"/>
            <a:ext cx="4572000" cy="302418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4140200" y="1773238"/>
            <a:ext cx="5003800" cy="3743325"/>
          </a:xfrm>
          <a:prstGeom prst="fram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мка 13"/>
          <p:cNvSpPr/>
          <p:nvPr/>
        </p:nvSpPr>
        <p:spPr>
          <a:xfrm>
            <a:off x="323850" y="3933825"/>
            <a:ext cx="4464050" cy="2519363"/>
          </a:xfrm>
          <a:prstGeom prst="frame">
            <a:avLst>
              <a:gd name="adj1" fmla="val 697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60649"/>
            <a:ext cx="72008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Изречения о семье</a:t>
            </a: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684213" y="1700213"/>
            <a:ext cx="7991475" cy="4465637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288" y="1557338"/>
            <a:ext cx="3960812" cy="1800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rgbClr val="FFFFFF"/>
                </a:solidFill>
                <a:cs typeface="Arial" charset="0"/>
              </a:rPr>
              <a:t>Семья – это кристалл общества (В.Гюго)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196975"/>
            <a:ext cx="4572000" cy="1944688"/>
          </a:xfrm>
          <a:prstGeom prst="rect">
            <a:avLst/>
          </a:prstGeom>
          <a:solidFill>
            <a:srgbClr val="23E9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b="1">
                <a:solidFill>
                  <a:srgbClr val="002060"/>
                </a:solidFill>
                <a:cs typeface="Arial" charset="0"/>
              </a:rPr>
              <a:t>Семья – один из шедевров природы  </a:t>
            </a:r>
          </a:p>
          <a:p>
            <a:pPr>
              <a:defRPr/>
            </a:pPr>
            <a:r>
              <a:rPr lang="ru-RU" sz="3200" b="1">
                <a:solidFill>
                  <a:srgbClr val="002060"/>
                </a:solidFill>
                <a:cs typeface="Arial" charset="0"/>
              </a:rPr>
              <a:t>(Джорж Сантаяна)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850" y="3789363"/>
            <a:ext cx="5111750" cy="1871662"/>
          </a:xfrm>
          <a:prstGeom prst="rect">
            <a:avLst/>
          </a:prstGeom>
          <a:solidFill>
            <a:srgbClr val="93E4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>
                <a:solidFill>
                  <a:srgbClr val="002060"/>
                </a:solidFill>
                <a:cs typeface="Arial" charset="0"/>
              </a:rPr>
              <a:t>Любовь к родине начинается с семьи (Ф.Бэкон).</a:t>
            </a:r>
          </a:p>
        </p:txBody>
      </p:sp>
      <p:pic>
        <p:nvPicPr>
          <p:cNvPr id="9" name="Рисунок 8" descr="schastlivaya-semy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429000"/>
            <a:ext cx="27797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260648"/>
            <a:ext cx="626469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Праздник России</a:t>
            </a: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323850" y="1125538"/>
            <a:ext cx="6696075" cy="4967287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>
                <a:solidFill>
                  <a:srgbClr val="002060"/>
                </a:solidFill>
                <a:cs typeface="Arial" charset="0"/>
              </a:rPr>
              <a:t>8 июля  </a:t>
            </a:r>
          </a:p>
          <a:p>
            <a:pPr algn="ctr">
              <a:defRPr/>
            </a:pPr>
            <a:r>
              <a:rPr lang="ru-RU" sz="4800" b="1">
                <a:solidFill>
                  <a:srgbClr val="002060"/>
                </a:solidFill>
                <a:cs typeface="Arial" charset="0"/>
              </a:rPr>
              <a:t>День семьи, </a:t>
            </a:r>
          </a:p>
          <a:p>
            <a:pPr algn="ctr">
              <a:defRPr/>
            </a:pPr>
            <a:r>
              <a:rPr lang="ru-RU" sz="4800" b="1">
                <a:solidFill>
                  <a:srgbClr val="002060"/>
                </a:solidFill>
                <a:cs typeface="Arial" charset="0"/>
              </a:rPr>
              <a:t>любви и верности </a:t>
            </a:r>
          </a:p>
          <a:p>
            <a:pPr algn="ctr">
              <a:buFont typeface="Arial" charset="0"/>
              <a:buNone/>
              <a:defRPr/>
            </a:pPr>
            <a:r>
              <a:rPr lang="ru-RU" sz="4000" b="1">
                <a:solidFill>
                  <a:schemeClr val="tx1"/>
                </a:solidFill>
                <a:cs typeface="Arial" charset="0"/>
              </a:rPr>
              <a:t>(впервые отмечался</a:t>
            </a:r>
          </a:p>
          <a:p>
            <a:pPr algn="ctr">
              <a:defRPr/>
            </a:pPr>
            <a:r>
              <a:rPr lang="ru-RU" sz="4000" b="1">
                <a:solidFill>
                  <a:schemeClr val="tx1"/>
                </a:solidFill>
                <a:cs typeface="Arial" charset="0"/>
              </a:rPr>
              <a:t> в 2008 году, </a:t>
            </a:r>
          </a:p>
          <a:p>
            <a:pPr algn="ctr">
              <a:defRPr/>
            </a:pPr>
            <a:r>
              <a:rPr lang="ru-RU" sz="4000" b="1">
                <a:solidFill>
                  <a:schemeClr val="tx1"/>
                </a:solidFill>
                <a:cs typeface="Arial" charset="0"/>
              </a:rPr>
              <a:t>который был </a:t>
            </a:r>
          </a:p>
          <a:p>
            <a:pPr algn="ctr">
              <a:defRPr/>
            </a:pPr>
            <a:r>
              <a:rPr lang="ru-RU" sz="4000" b="1">
                <a:solidFill>
                  <a:schemeClr val="tx1"/>
                </a:solidFill>
                <a:cs typeface="Arial" charset="0"/>
              </a:rPr>
              <a:t>объявлен годом Семьи)</a:t>
            </a:r>
            <a:r>
              <a:rPr lang="ru-RU" sz="4000" b="1">
                <a:solidFill>
                  <a:srgbClr val="002060"/>
                </a:solidFill>
                <a:cs typeface="Arial" charset="0"/>
              </a:rPr>
              <a:t> </a:t>
            </a:r>
            <a:endParaRPr lang="ru-RU" sz="3600" b="1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7" name="Рисунок 6" descr="вав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700213"/>
            <a:ext cx="343376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Картинка 249 из 114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8991">
            <a:off x="1909210" y="4571038"/>
            <a:ext cx="2418861" cy="1814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2" name="Picture 2" descr="http://babblebox.ru/img/diet/12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3024">
            <a:off x="5842798" y="4650132"/>
            <a:ext cx="2369840" cy="1777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323850" y="333375"/>
            <a:ext cx="8478838" cy="4608513"/>
          </a:xfrm>
        </p:spPr>
        <p:txBody>
          <a:bodyPr/>
          <a:lstStyle/>
          <a:p>
            <a:pPr algn="just" eaLnBrk="1" hangingPunct="1"/>
            <a:r>
              <a:rPr lang="ru-RU" sz="2400" b="1" smtClean="0">
                <a:solidFill>
                  <a:srgbClr val="003300"/>
                </a:solidFill>
              </a:rPr>
              <a:t>Правильное питание</a:t>
            </a:r>
            <a:r>
              <a:rPr lang="ru-RU" sz="2400" b="1" smtClean="0">
                <a:solidFill>
                  <a:srgbClr val="FF0000"/>
                </a:solidFill>
              </a:rPr>
              <a:t> </a:t>
            </a:r>
            <a:r>
              <a:rPr lang="ru-RU" sz="2400" smtClean="0">
                <a:solidFill>
                  <a:srgbClr val="002060"/>
                </a:solidFill>
              </a:rPr>
              <a:t>– </a:t>
            </a:r>
            <a:r>
              <a:rPr lang="ru-RU" sz="2400" smtClean="0">
                <a:solidFill>
                  <a:srgbClr val="000099"/>
                </a:solidFill>
              </a:rPr>
              <a:t>это то, о чем должны заботиться родители в первую очередь, желая увидеть своего ребенка здоровым. Некогда древнегреческий философ Сократ дал человечеству совет </a:t>
            </a:r>
            <a:r>
              <a:rPr lang="ru-RU" sz="2400" b="1" i="1" smtClean="0">
                <a:solidFill>
                  <a:srgbClr val="000099"/>
                </a:solidFill>
              </a:rPr>
              <a:t>“Есть, чтобы жить, а не жить, чтобы есть”</a:t>
            </a:r>
            <a:r>
              <a:rPr lang="ru-RU" sz="2400" smtClean="0">
                <a:solidFill>
                  <a:srgbClr val="000099"/>
                </a:solidFill>
              </a:rPr>
              <a:t>. Никто еще не оспорил Сократа, но следуют его советам немногие. Родителям нельзя забывать о том, что соблюдение режима питания – основа здорового образа жизни. Правильное питание организовать не просто. Нужно заботиться о том, чтобы в рационе ребенка правильно сочетались различные продукты и химические вещества.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1403350" y="0"/>
            <a:ext cx="6697663" cy="6858000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</a:rPr>
              <a:t>Я желаю счастья вам 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Счастья в этом мире большом.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 Как солнце по утрам,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Пусть оно заходит в дом.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Я желаю счастья вам,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И оно должно быть таким-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Когда ты счастлив сам,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Счастьем поделись с другим!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 (Стас Намин, ВИА «Цветы»)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331640" y="0"/>
            <a:ext cx="8229600" cy="11430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rtlCol="0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4400" cap="none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Содержимое 4" descr="1231174251_semia_glavno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549275"/>
            <a:ext cx="7659687" cy="57324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Спасибо за внимание!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267" name="Рисунок 4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981075"/>
            <a:ext cx="3203575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8983798_5325452_1170928563_1164283070_kartino4ki1164231263_i_314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981075"/>
            <a:ext cx="344805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Stock_000006610021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221163"/>
            <a:ext cx="3240088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7" descr="95513892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3716338"/>
            <a:ext cx="2376487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3" descr="46_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150" y="2166938"/>
            <a:ext cx="5113338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 descr="http://ddu511.minsk.edu.by/sm.aspx?uid=338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5" y="428625"/>
            <a:ext cx="139065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http://ddu511.minsk.edu.by/sm.aspx?uid=3387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285750"/>
            <a:ext cx="1500187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5" descr="http://ddu511.minsk.edu.by/sm.aspx?uid=3387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4214813"/>
            <a:ext cx="8286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7" descr="http://ddu511.minsk.edu.by/sm.aspx?uid=3387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357188"/>
            <a:ext cx="11969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9" descr="http://ddu511.minsk.edu.by/sm.aspx?uid=3388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13" y="3571875"/>
            <a:ext cx="19907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1" descr="http://ddu511.minsk.edu.by/sm.aspx?uid=3388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63" y="2214563"/>
            <a:ext cx="13096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3" descr="http://ddu511.minsk.edu.by/sm.aspx?uid=33884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63" y="4143375"/>
            <a:ext cx="16002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1857375"/>
            <a:ext cx="8429625" cy="19415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Растите удачника!</a:t>
            </a:r>
            <a:r>
              <a:rPr lang="ru-RU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(маленькие хитрости)</a:t>
            </a:r>
            <a:endParaRPr lang="ru-RU" sz="28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9945" name="Подзаголовок 2"/>
          <p:cNvSpPr txBox="1">
            <a:spLocks/>
          </p:cNvSpPr>
          <p:nvPr/>
        </p:nvSpPr>
        <p:spPr bwMode="auto">
          <a:xfrm>
            <a:off x="1428750" y="5643563"/>
            <a:ext cx="64008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i="1" u="sng">
                <a:solidFill>
                  <a:srgbClr val="006600"/>
                </a:solidFill>
                <a:latin typeface="Franklin Gothic Book" pitchFamily="34" charset="0"/>
              </a:rPr>
              <a:t>Советы психолога</a:t>
            </a:r>
            <a:endParaRPr lang="ru-RU" sz="3200" u="sng">
              <a:solidFill>
                <a:srgbClr val="006600"/>
              </a:solidFill>
              <a:latin typeface="Franklin Gothic Book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Содержимое 2"/>
          <p:cNvSpPr>
            <a:spLocks noGrp="1"/>
          </p:cNvSpPr>
          <p:nvPr>
            <p:ph idx="1"/>
          </p:nvPr>
        </p:nvSpPr>
        <p:spPr>
          <a:xfrm>
            <a:off x="2857500" y="928688"/>
            <a:ext cx="5872163" cy="528637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b="1" i="1" smtClean="0"/>
              <a:t>        "Машина любит смазку, а человек – ласку". " Для того, чтобы просто существовать, ребёнку требуется 4 объятия в день, для нормального же развития - 12".  Эту хитрость обнаружил и подарил известный американский хирург Роберт Мак.</a:t>
            </a:r>
            <a:endParaRPr lang="ru-RU" smtClean="0"/>
          </a:p>
        </p:txBody>
      </p:sp>
      <p:pic>
        <p:nvPicPr>
          <p:cNvPr id="40962" name="Picture 2" descr="http://ddu511.minsk.edu.by/sm.aspx?uid=3387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000250"/>
            <a:ext cx="201771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50" y="357188"/>
            <a:ext cx="6329363" cy="6072187"/>
          </a:xfrm>
        </p:spPr>
        <p:txBody>
          <a:bodyPr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           Одобрение </a:t>
            </a:r>
            <a:r>
              <a:rPr lang="ru-RU" b="1" i="1" dirty="0"/>
              <a:t>даст ребёнку ориентиры, как себя вести. При хорошей дозе одобрений можно обойтись минимумом запретов. Но при этом всё, что хорошо </a:t>
            </a:r>
            <a:r>
              <a:rPr lang="ru-RU" b="1" i="1" dirty="0" smtClean="0"/>
              <a:t>получается</a:t>
            </a:r>
            <a:r>
              <a:rPr lang="ru-RU" b="1" i="1" dirty="0"/>
              <a:t>, отмечать, а что пока не удаётся, не замечать. Пореже переводить в словесный план и делать "глобальные выводы": "Вечно ты..!", "Вечно у тебя..!", "Никогда не..!". Доказано: </a:t>
            </a:r>
            <a:r>
              <a:rPr lang="ru-RU" b="1" i="1" dirty="0" smtClean="0"/>
              <a:t>это оказывает </a:t>
            </a:r>
            <a:r>
              <a:rPr lang="ru-RU" b="1" i="1" dirty="0"/>
              <a:t>парализующее гипнотическое </a:t>
            </a:r>
            <a:r>
              <a:rPr lang="ru-RU" b="1" i="1" dirty="0" smtClean="0"/>
              <a:t>действие.</a:t>
            </a:r>
            <a:endParaRPr lang="ru-RU" dirty="0"/>
          </a:p>
        </p:txBody>
      </p:sp>
      <p:pic>
        <p:nvPicPr>
          <p:cNvPr id="41986" name="Picture 7" descr="http://ddu511.minsk.edu.by/sm.aspx?uid=3387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205038"/>
            <a:ext cx="1643062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427311"/>
            <a:ext cx="626469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 </a:t>
            </a: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39750" y="908050"/>
            <a:ext cx="8135938" cy="5113338"/>
          </a:xfrm>
          <a:prstGeom prst="round2SameRect">
            <a:avLst>
              <a:gd name="adj1" fmla="val 27269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002060"/>
                </a:solidFill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Уполномоченный при Президенте Российской Федерации по правам ребенка Павел Астахов предложил во всех школах России провести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</a:rPr>
              <a:t>1 (3) сентября 2013 года урок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«Здоровые дети - в здоровой семье», посвященный позитивному опыту здорового образа жизни, бережного отношения к семейным ценностям и традициям.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0_6217e_a70185b3_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0"/>
            <a:ext cx="4932362" cy="614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475" y="620713"/>
            <a:ext cx="5400675" cy="5643562"/>
          </a:xfrm>
        </p:spPr>
        <p:txBody>
          <a:bodyPr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/>
              <a:t>Если не испытываете радости от общения с ребёнком, но при этом пытаетесь его чему-то научить, то знайте, что дело бесполезное: научите избегать ваших уроков (обучений).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/>
              <a:t>Замечено</a:t>
            </a:r>
            <a:r>
              <a:rPr lang="ru-RU" b="1" i="1" dirty="0"/>
              <a:t>, что заурядный, но смелый, решительный человек может соперничать в удаче с любым талантом, если талант робок.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/>
              <a:t>Обделённые </a:t>
            </a:r>
            <a:r>
              <a:rPr lang="ru-RU" b="1" i="1" dirty="0"/>
              <a:t>талантом побеждают чаще, потому что напористы и решительны. </a:t>
            </a:r>
            <a:r>
              <a:rPr lang="ru-RU" b="1" i="1" dirty="0" smtClean="0"/>
              <a:t>(Значит</a:t>
            </a:r>
            <a:r>
              <a:rPr lang="ru-RU" b="1" i="1" dirty="0"/>
              <a:t>, у них тоже талант, но другой</a:t>
            </a:r>
            <a:r>
              <a:rPr lang="ru-RU" b="1" i="1" dirty="0" smtClean="0"/>
              <a:t>).</a:t>
            </a:r>
            <a:endParaRPr lang="ru-RU" b="1" i="1" dirty="0"/>
          </a:p>
        </p:txBody>
      </p:sp>
      <p:pic>
        <p:nvPicPr>
          <p:cNvPr id="43010" name="Picture 3" descr="http://ddu511.minsk.edu.by/sm.aspx?uid=338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133600"/>
            <a:ext cx="271938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50" y="714375"/>
            <a:ext cx="5543550" cy="5411788"/>
          </a:xfrm>
        </p:spPr>
        <p:txBody>
          <a:bodyPr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          Пик </a:t>
            </a:r>
            <a:r>
              <a:rPr lang="ru-RU" b="1" i="1" dirty="0"/>
              <a:t>раскрытия способностей очень индивидуален. Он может быть и в 5, и в 15, и в 20, и в 40, и даже в 60 лет. В чём и когда проявятся эти способности и проявятся ли? Жизнь, т.е. среда, условия, может способствовать их появлению и проявлению.</a:t>
            </a:r>
            <a:endParaRPr lang="ru-RU" dirty="0"/>
          </a:p>
        </p:txBody>
      </p:sp>
      <p:pic>
        <p:nvPicPr>
          <p:cNvPr id="44034" name="Picture 11" descr="http://ddu511.minsk.edu.by/sm.aspx?uid=3388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785938"/>
            <a:ext cx="22621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88" y="785813"/>
            <a:ext cx="5472112" cy="5643562"/>
          </a:xfrm>
        </p:spPr>
        <p:txBody>
          <a:bodyPr>
            <a:normAutofit fontScale="850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/>
              <a:t>Эволюция заложила в наш мозг стремление к преодолению трудностей. Видимо, поэтому хитрые японцы воспитывают, памятуя свою поговорку: "Если на пути к твоему счастью нет никаких препятствий, создай их сам".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/>
              <a:t>А </a:t>
            </a:r>
            <a:r>
              <a:rPr lang="ru-RU" b="1" i="1" dirty="0"/>
              <a:t>древние китайцы знали такую хитрость: "Если ты недоволен собой – совершенствуй себя, а если ты недоволен другими – совершенствуй себя, а не других</a:t>
            </a:r>
            <a:r>
              <a:rPr lang="ru-RU" b="1" i="1" dirty="0" smtClean="0"/>
              <a:t>".</a:t>
            </a:r>
            <a:endParaRPr lang="ru-RU" b="1" i="1" dirty="0"/>
          </a:p>
        </p:txBody>
      </p:sp>
      <p:pic>
        <p:nvPicPr>
          <p:cNvPr id="45058" name="Picture 13" descr="http://ddu511.minsk.edu.by/sm.aspx?uid=3388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071688"/>
            <a:ext cx="23876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Kostya\Pictures\разное\24.0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ЗДОРОВЫЙ ОБРАЗ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2"/>
          <p:cNvSpPr>
            <a:spLocks noGrp="1"/>
          </p:cNvSpPr>
          <p:nvPr>
            <p:ph idx="1"/>
          </p:nvPr>
        </p:nvSpPr>
        <p:spPr>
          <a:xfrm>
            <a:off x="250825" y="549275"/>
            <a:ext cx="8610600" cy="5951538"/>
          </a:xfrm>
        </p:spPr>
        <p:txBody>
          <a:bodyPr/>
          <a:lstStyle/>
          <a:p>
            <a:pPr algn="just" eaLnBrk="1" hangingPunct="1"/>
            <a:r>
              <a:rPr lang="ru-RU" b="1" smtClean="0">
                <a:solidFill>
                  <a:srgbClr val="006600"/>
                </a:solidFill>
              </a:rPr>
              <a:t>Здоровые дети - это великое счастье.</a:t>
            </a:r>
            <a:r>
              <a:rPr lang="ru-RU" smtClean="0">
                <a:solidFill>
                  <a:srgbClr val="002060"/>
                </a:solidFill>
              </a:rPr>
              <a:t> </a:t>
            </a:r>
            <a:r>
              <a:rPr lang="ru-RU" smtClean="0">
                <a:solidFill>
                  <a:srgbClr val="000099"/>
                </a:solidFill>
              </a:rPr>
              <a:t>На протяжении веков люди искали панацею от болезней и видели ее секреты то в специфике питания, то в закаливании, то в отдельных видах физических упражнений. А панацея эта, оказывается, рядом. Она кроется в здоровом образе жизни. С первой минуты рождения ребенка эта истина должна находиться в основе его воспитания - именно в семье закладывается фундамент пирамиды здоровья, к вершине которой человек поднимается всю жизнь.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>
            <a:spLocks noGrp="1"/>
          </p:cNvSpPr>
          <p:nvPr>
            <p:ph idx="1"/>
          </p:nvPr>
        </p:nvSpPr>
        <p:spPr>
          <a:xfrm>
            <a:off x="250825" y="620713"/>
            <a:ext cx="8683625" cy="57372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3000" smtClean="0"/>
              <a:t>          </a:t>
            </a:r>
            <a:r>
              <a:rPr lang="ru-RU" sz="3000" smtClean="0">
                <a:solidFill>
                  <a:srgbClr val="000099"/>
                </a:solidFill>
              </a:rPr>
              <a:t>В то же время многие специалисты считают, что здоровье человека определяется в значительной мере «доминантой» здоровья, закладываемой с детства. Сначала в результате механического повторения правильно организованных гигиенических процедур вырабатывается динамический стереотип «здорового» поведения. Постепенно на его основе приобретаются соответствующие знания, и формируется осознанное отношение к собственному здоровью, «настрой» на здоровье. В этом и заключается специфическая «работа» мозга в управлении здоровьем.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1"/>
          <p:cNvSpPr>
            <a:spLocks noGrp="1" noChangeArrowheads="1"/>
          </p:cNvSpPr>
          <p:nvPr>
            <p:ph idx="1"/>
          </p:nvPr>
        </p:nvSpPr>
        <p:spPr>
          <a:xfrm>
            <a:off x="1403350" y="1290638"/>
            <a:ext cx="6858000" cy="4418012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b="1" smtClean="0">
                <a:solidFill>
                  <a:srgbClr val="000099"/>
                </a:solidFill>
              </a:rPr>
              <a:t>Закон “Об образовании” (ст.18) возлагает всю ответственность за воспитание детей на семью, а все остальные социальные институты (в том числе школьные учреждения) призваны содействовать и дополнять семейную воспитательную деятельность.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ru-RU" sz="2800" smtClean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60648"/>
            <a:ext cx="626469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Конституция РФ</a:t>
            </a: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755650" y="1052513"/>
            <a:ext cx="7632700" cy="5472112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2800" b="1" u="sng">
                <a:solidFill>
                  <a:srgbClr val="000099"/>
                </a:solidFill>
                <a:latin typeface="Calibri" pitchFamily="34" charset="0"/>
                <a:cs typeface="Arial" charset="0"/>
              </a:rPr>
              <a:t>Семья</a:t>
            </a:r>
            <a:r>
              <a:rPr lang="ru-RU" sz="2800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 — это  очень важная социальная единица, которая находится под охраной закона. В Статье 38 Конституции РФ четко изложено, что:</a:t>
            </a:r>
          </a:p>
          <a:p>
            <a:r>
              <a:rPr lang="ru-RU" sz="2800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1. Материнство и детство, семья находятся под защитой государства.</a:t>
            </a:r>
          </a:p>
          <a:p>
            <a:r>
              <a:rPr lang="ru-RU" sz="2800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2. Забота о детях, их воспитание — равное право и обязанность родителей.</a:t>
            </a:r>
          </a:p>
          <a:p>
            <a:r>
              <a:rPr lang="ru-RU" sz="2800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3. Трудоспособные дети, достигшие 18 лет, должны заботиться о нетрудоспособных родителях.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4355" y="176213"/>
            <a:ext cx="7200799" cy="769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Ассоциации</a:t>
            </a: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395288" y="1125538"/>
            <a:ext cx="8497887" cy="5256212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3200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Если семья – это постройка, то какая……</a:t>
            </a:r>
          </a:p>
          <a:p>
            <a:r>
              <a:rPr lang="ru-RU" sz="3200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Если семья – это цвет, то какой…..</a:t>
            </a:r>
          </a:p>
          <a:p>
            <a:r>
              <a:rPr lang="ru-RU" sz="3200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Если семья – это музыка, то какая….</a:t>
            </a:r>
          </a:p>
          <a:p>
            <a:r>
              <a:rPr lang="ru-RU" sz="3200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Если семья – это геометрическая фигура, то какая….</a:t>
            </a:r>
          </a:p>
          <a:p>
            <a:r>
              <a:rPr lang="ru-RU" sz="3200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Если семья – это название фильма, то какого…</a:t>
            </a:r>
          </a:p>
          <a:p>
            <a:r>
              <a:rPr lang="ru-RU" sz="3200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Если семья – это настроение, то какое…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Содержимое 2"/>
          <p:cNvSpPr>
            <a:spLocks noGrp="1"/>
          </p:cNvSpPr>
          <p:nvPr>
            <p:ph idx="1"/>
          </p:nvPr>
        </p:nvSpPr>
        <p:spPr>
          <a:xfrm>
            <a:off x="1143000" y="500063"/>
            <a:ext cx="7543800" cy="60007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3000" smtClean="0">
                <a:solidFill>
                  <a:srgbClr val="000099"/>
                </a:solidFill>
              </a:rPr>
              <a:t>Каждый родитель хочет видеть своих детей здоровыми и счастливыми, но не задумывается о том, как сделать, чтобы их дети жили в ладу с собой, с окружающим их миром, с людьми. 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3000" b="1" smtClean="0">
                <a:solidFill>
                  <a:srgbClr val="000099"/>
                </a:solidFill>
              </a:rPr>
              <a:t>          Секрет этой гармонии прост — здоровый образ жизни: </a:t>
            </a:r>
            <a:endParaRPr lang="ru-RU" sz="3000" smtClean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sz="3000" smtClean="0">
                <a:solidFill>
                  <a:srgbClr val="000099"/>
                </a:solidFill>
              </a:rPr>
              <a:t>поддержание физического здоровья,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3000" smtClean="0">
                <a:solidFill>
                  <a:srgbClr val="000099"/>
                </a:solidFill>
              </a:rPr>
              <a:t>отсутствие вредных привычек,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3000" smtClean="0">
                <a:solidFill>
                  <a:srgbClr val="000099"/>
                </a:solidFill>
              </a:rPr>
              <a:t>правильное питание,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3000" smtClean="0">
                <a:solidFill>
                  <a:srgbClr val="000099"/>
                </a:solidFill>
              </a:rPr>
              <a:t>радостное ощущение своего существования в этом мире.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38E27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1_Трек 1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AD1F1F"/>
      </a:hlink>
      <a:folHlink>
        <a:srgbClr val="FFC42F"/>
      </a:folHlink>
    </a:clrScheme>
    <a:fontScheme name="1_Трек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рек 1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AD1F1F"/>
        </a:hlink>
        <a:folHlink>
          <a:srgbClr val="FFC4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283</TotalTime>
  <Words>924</Words>
  <Application>Microsoft Office PowerPoint</Application>
  <PresentationFormat>Экран (4:3)</PresentationFormat>
  <Paragraphs>78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Трек</vt:lpstr>
      <vt:lpstr>1_Трек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</vt:lpstr>
      <vt:lpstr>Спасибо за внимание!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Растите удачника! (маленькие хитрости) Советы психолога</dc:title>
  <dc:creator>Ольга Владимировна</dc:creator>
  <cp:lastModifiedBy>Денис</cp:lastModifiedBy>
  <cp:revision>70</cp:revision>
  <dcterms:created xsi:type="dcterms:W3CDTF">2010-11-26T08:21:12Z</dcterms:created>
  <dcterms:modified xsi:type="dcterms:W3CDTF">2014-02-11T18:01:41Z</dcterms:modified>
</cp:coreProperties>
</file>